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6858000" cy="9906000" type="A4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4A58"/>
    <a:srgbClr val="3B39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284" autoAdjust="0"/>
    <p:restoredTop sz="94660"/>
  </p:normalViewPr>
  <p:slideViewPr>
    <p:cSldViewPr snapToGrid="0">
      <p:cViewPr>
        <p:scale>
          <a:sx n="120" d="100"/>
          <a:sy n="120" d="100"/>
        </p:scale>
        <p:origin x="1757" y="-1819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30AB9-7BC6-41AD-AF54-D38FBF75D114}" type="datetimeFigureOut">
              <a:rPr lang="nl-NL" smtClean="0"/>
              <a:pPr/>
              <a:t>23-1-2019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006C7-1306-4026-BB45-39D476422F92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28899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30AB9-7BC6-41AD-AF54-D38FBF75D114}" type="datetimeFigureOut">
              <a:rPr lang="nl-NL" smtClean="0"/>
              <a:pPr/>
              <a:t>23-1-2019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006C7-1306-4026-BB45-39D476422F92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50192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30AB9-7BC6-41AD-AF54-D38FBF75D114}" type="datetimeFigureOut">
              <a:rPr lang="nl-NL" smtClean="0"/>
              <a:pPr/>
              <a:t>23-1-2019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006C7-1306-4026-BB45-39D476422F92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75666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30AB9-7BC6-41AD-AF54-D38FBF75D114}" type="datetimeFigureOut">
              <a:rPr lang="nl-NL" smtClean="0"/>
              <a:pPr/>
              <a:t>23-1-2019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006C7-1306-4026-BB45-39D476422F92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5864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30AB9-7BC6-41AD-AF54-D38FBF75D114}" type="datetimeFigureOut">
              <a:rPr lang="nl-NL" smtClean="0"/>
              <a:pPr/>
              <a:t>23-1-2019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006C7-1306-4026-BB45-39D476422F92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09082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30AB9-7BC6-41AD-AF54-D38FBF75D114}" type="datetimeFigureOut">
              <a:rPr lang="nl-NL" smtClean="0"/>
              <a:pPr/>
              <a:t>23-1-2019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006C7-1306-4026-BB45-39D476422F92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57325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30AB9-7BC6-41AD-AF54-D38FBF75D114}" type="datetimeFigureOut">
              <a:rPr lang="nl-NL" smtClean="0"/>
              <a:pPr/>
              <a:t>23-1-2019</a:t>
            </a:fld>
            <a:endParaRPr lang="nl-N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006C7-1306-4026-BB45-39D476422F92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31224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30AB9-7BC6-41AD-AF54-D38FBF75D114}" type="datetimeFigureOut">
              <a:rPr lang="nl-NL" smtClean="0"/>
              <a:pPr/>
              <a:t>23-1-2019</a:t>
            </a:fld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006C7-1306-4026-BB45-39D476422F92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23450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30AB9-7BC6-41AD-AF54-D38FBF75D114}" type="datetimeFigureOut">
              <a:rPr lang="nl-NL" smtClean="0"/>
              <a:pPr/>
              <a:t>23-1-2019</a:t>
            </a:fld>
            <a:endParaRPr lang="nl-N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006C7-1306-4026-BB45-39D476422F92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07071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30AB9-7BC6-41AD-AF54-D38FBF75D114}" type="datetimeFigureOut">
              <a:rPr lang="nl-NL" smtClean="0"/>
              <a:pPr/>
              <a:t>23-1-2019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006C7-1306-4026-BB45-39D476422F92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46080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l-NL" dirty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30AB9-7BC6-41AD-AF54-D38FBF75D114}" type="datetimeFigureOut">
              <a:rPr lang="nl-NL" smtClean="0"/>
              <a:pPr/>
              <a:t>23-1-2019</a:t>
            </a:fld>
            <a:endParaRPr lang="nl-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006C7-1306-4026-BB45-39D476422F92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82775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30AB9-7BC6-41AD-AF54-D38FBF75D114}" type="datetimeFigureOut">
              <a:rPr lang="nl-NL" smtClean="0"/>
              <a:pPr/>
              <a:t>23-1-2019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006C7-1306-4026-BB45-39D476422F92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13861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kokkin@kokenmetmirjam.n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0" y="0"/>
            <a:ext cx="2350691" cy="990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kstvak 14"/>
          <p:cNvSpPr txBox="1"/>
          <p:nvPr/>
        </p:nvSpPr>
        <p:spPr>
          <a:xfrm>
            <a:off x="-109315" y="367203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b="1" spc="500" dirty="0">
                <a:solidFill>
                  <a:srgbClr val="92D050"/>
                </a:solidFill>
                <a:latin typeface="Montserrat" panose="02000505000000020004" pitchFamily="2" charset="0"/>
              </a:rPr>
              <a:t>Over de makers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2467522" y="1259772"/>
            <a:ext cx="411297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/>
              <a:t>U leert in deze cursus hoe u stap voor stap naar een gezonder voedingspatroon  komt.  U weet na afloop wat voedingsmiddelen in ons lichaam doen, wat positief en wat negatief voor onze gezondheid werkt en waarom.  Maar niet alleen de theoretische achtergrond komt aan bod. U gaat ook aan de slag met het maken van allerlei recepten. Kook- en baktechnieken maakt u zich onder begeleiding eigen. </a:t>
            </a:r>
          </a:p>
          <a:p>
            <a:endParaRPr lang="nl-NL" sz="1000" dirty="0"/>
          </a:p>
          <a:p>
            <a:r>
              <a:rPr lang="nl-NL" sz="1000" dirty="0"/>
              <a:t>Aan het eind van de cursus bent u in staat elk moment van de dag iets lekkers en gezonds op tafel te zetten. En u weet ook waarom dat gezond is. Daardoor kunt u uw eigen gezondheid (en van uw gezin) door middel van de juiste voedingskeuzes  verbeteren.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2413115" y="7713544"/>
            <a:ext cx="41822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</p:txBody>
      </p:sp>
      <p:sp>
        <p:nvSpPr>
          <p:cNvPr id="36" name="Tekstvak 35"/>
          <p:cNvSpPr txBox="1"/>
          <p:nvPr/>
        </p:nvSpPr>
        <p:spPr>
          <a:xfrm>
            <a:off x="4739479" y="6827037"/>
            <a:ext cx="16170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10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nl-NL" sz="10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56" name="Groep 55"/>
          <p:cNvGrpSpPr/>
          <p:nvPr/>
        </p:nvGrpSpPr>
        <p:grpSpPr>
          <a:xfrm>
            <a:off x="2533585" y="296432"/>
            <a:ext cx="4069026" cy="588596"/>
            <a:chOff x="2530903" y="399157"/>
            <a:chExt cx="4069026" cy="333408"/>
          </a:xfrm>
          <a:solidFill>
            <a:srgbClr val="92D050"/>
          </a:solidFill>
        </p:grpSpPr>
        <p:sp>
          <p:nvSpPr>
            <p:cNvPr id="55" name="Rechthoek 54"/>
            <p:cNvSpPr/>
            <p:nvPr/>
          </p:nvSpPr>
          <p:spPr>
            <a:xfrm>
              <a:off x="2530903" y="399157"/>
              <a:ext cx="4069026" cy="332771"/>
            </a:xfrm>
            <a:prstGeom prst="rect">
              <a:avLst/>
            </a:prstGeom>
            <a:grpFill/>
            <a:ln w="190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3B393A"/>
                </a:solidFill>
              </a:endParaRPr>
            </a:p>
          </p:txBody>
        </p:sp>
        <p:sp>
          <p:nvSpPr>
            <p:cNvPr id="54" name="Tekstvak 53"/>
            <p:cNvSpPr txBox="1"/>
            <p:nvPr/>
          </p:nvSpPr>
          <p:spPr>
            <a:xfrm>
              <a:off x="2712469" y="401321"/>
              <a:ext cx="3696869" cy="33124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spc="500" dirty="0">
                  <a:solidFill>
                    <a:schemeClr val="bg1"/>
                  </a:solidFill>
                  <a:latin typeface="Montserrat" panose="02000505000000020004" pitchFamily="2" charset="0"/>
                </a:rPr>
                <a:t> </a:t>
              </a:r>
              <a:r>
                <a:rPr lang="nl-NL" sz="1600" b="1" spc="500" dirty="0">
                  <a:latin typeface="Montserrat" panose="02000505000000020004" pitchFamily="2" charset="0"/>
                </a:rPr>
                <a:t>CURSUS:</a:t>
              </a:r>
              <a:br>
                <a:rPr lang="nl-NL" sz="1600" b="1" spc="500" dirty="0">
                  <a:latin typeface="Montserrat" panose="02000505000000020004" pitchFamily="2" charset="0"/>
                </a:rPr>
              </a:br>
              <a:r>
                <a:rPr lang="nl-NL" sz="1600" b="1" spc="500" dirty="0">
                  <a:latin typeface="Montserrat" panose="02000505000000020004" pitchFamily="2" charset="0"/>
                </a:rPr>
                <a:t>EET JE GEZOND?!</a:t>
              </a:r>
              <a:endParaRPr lang="nl-NL" sz="1600" b="1" dirty="0">
                <a:latin typeface="Montserrat" panose="02000505000000020004" pitchFamily="2" charset="0"/>
              </a:endParaRPr>
            </a:p>
          </p:txBody>
        </p:sp>
      </p:grpSp>
      <p:sp>
        <p:nvSpPr>
          <p:cNvPr id="81" name="Tekstvak 80"/>
          <p:cNvSpPr txBox="1"/>
          <p:nvPr/>
        </p:nvSpPr>
        <p:spPr>
          <a:xfrm>
            <a:off x="180761" y="5211952"/>
            <a:ext cx="2057133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/>
              <a:t>Mirjam van </a:t>
            </a:r>
            <a:r>
              <a:rPr lang="nl-NL" sz="1000" dirty="0" err="1"/>
              <a:t>Gils</a:t>
            </a:r>
            <a:r>
              <a:rPr lang="nl-NL" sz="1000" dirty="0"/>
              <a:t> is een professionele kokkin met ruim 15 jaar ervaring in diverse soorten restaurants. Van middenklasse tot familie restaurant en van sterrenzaak tot </a:t>
            </a:r>
            <a:r>
              <a:rPr lang="nl-NL" sz="1000" dirty="0" err="1"/>
              <a:t>grand-café</a:t>
            </a:r>
            <a:r>
              <a:rPr lang="nl-NL" sz="1000" dirty="0"/>
              <a:t> restaurant.</a:t>
            </a:r>
            <a:br>
              <a:rPr lang="nl-NL" sz="1000" dirty="0"/>
            </a:br>
            <a:endParaRPr lang="nl-NL" sz="1000" dirty="0"/>
          </a:p>
          <a:p>
            <a:r>
              <a:rPr lang="nl-NL" sz="1000" dirty="0"/>
              <a:t>Mirjam heeft een leermeester diploma. Sinds 2008 geeft Mirjam  kooklessen en kookworkshops aan huis in </a:t>
            </a:r>
            <a:r>
              <a:rPr lang="nl-NL" sz="1000" dirty="0" err="1"/>
              <a:t>Boven-Leeuwen</a:t>
            </a:r>
            <a:r>
              <a:rPr lang="nl-NL" sz="1000" dirty="0"/>
              <a:t>.</a:t>
            </a:r>
          </a:p>
          <a:p>
            <a:pPr algn="just">
              <a:spcBef>
                <a:spcPts val="600"/>
              </a:spcBef>
            </a:pPr>
            <a:endParaRPr lang="nl-NL" sz="1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Tekstvak 15"/>
          <p:cNvSpPr txBox="1"/>
          <p:nvPr/>
        </p:nvSpPr>
        <p:spPr>
          <a:xfrm>
            <a:off x="176827" y="1798638"/>
            <a:ext cx="205713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/>
              <a:t>Hanneke is natuurvoedingsadviseur en heeft een eigen praktijk voor orthomoleculair voedingsadvies. Ze begeleidt mensen met klachten/ziekten stap voor stap naar een gezonder voedingspatroon om zo de klachten/ziekten te doen verminderen/verdwijnen.</a:t>
            </a:r>
          </a:p>
        </p:txBody>
      </p:sp>
      <p:grpSp>
        <p:nvGrpSpPr>
          <p:cNvPr id="113" name="Groep 112"/>
          <p:cNvGrpSpPr/>
          <p:nvPr/>
        </p:nvGrpSpPr>
        <p:grpSpPr>
          <a:xfrm>
            <a:off x="271957" y="1230141"/>
            <a:ext cx="1901945" cy="430887"/>
            <a:chOff x="218794" y="4383492"/>
            <a:chExt cx="1901945" cy="430887"/>
          </a:xfrm>
        </p:grpSpPr>
        <p:sp>
          <p:nvSpPr>
            <p:cNvPr id="112" name="Rechthoek 111"/>
            <p:cNvSpPr/>
            <p:nvPr/>
          </p:nvSpPr>
          <p:spPr>
            <a:xfrm>
              <a:off x="218794" y="4424296"/>
              <a:ext cx="1901945" cy="387733"/>
            </a:xfrm>
            <a:prstGeom prst="rect">
              <a:avLst/>
            </a:prstGeom>
            <a:solidFill>
              <a:srgbClr val="92D050"/>
            </a:solidFill>
            <a:ln w="190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1" name="Tekstvak 110"/>
            <p:cNvSpPr txBox="1"/>
            <p:nvPr/>
          </p:nvSpPr>
          <p:spPr>
            <a:xfrm>
              <a:off x="338438" y="4383492"/>
              <a:ext cx="165780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100" b="1" spc="500" dirty="0">
                  <a:latin typeface="Montserrat" panose="02000505000000020004" pitchFamily="2" charset="0"/>
                </a:rPr>
                <a:t>Hanneke Poppe</a:t>
              </a:r>
              <a:endParaRPr lang="nl-NL" sz="1100" b="1" dirty="0">
                <a:latin typeface="Montserrat" panose="02000505000000020004" pitchFamily="2" charset="0"/>
              </a:endParaRPr>
            </a:p>
          </p:txBody>
        </p:sp>
      </p:grpSp>
      <p:grpSp>
        <p:nvGrpSpPr>
          <p:cNvPr id="40" name="Groep 39"/>
          <p:cNvGrpSpPr/>
          <p:nvPr/>
        </p:nvGrpSpPr>
        <p:grpSpPr>
          <a:xfrm>
            <a:off x="175268" y="4577976"/>
            <a:ext cx="1991282" cy="430887"/>
            <a:chOff x="218794" y="4383492"/>
            <a:chExt cx="1901945" cy="430887"/>
          </a:xfrm>
        </p:grpSpPr>
        <p:sp>
          <p:nvSpPr>
            <p:cNvPr id="41" name="Rechthoek 40"/>
            <p:cNvSpPr/>
            <p:nvPr/>
          </p:nvSpPr>
          <p:spPr>
            <a:xfrm>
              <a:off x="218794" y="4424294"/>
              <a:ext cx="1901945" cy="387733"/>
            </a:xfrm>
            <a:prstGeom prst="rect">
              <a:avLst/>
            </a:prstGeom>
            <a:solidFill>
              <a:srgbClr val="92D050"/>
            </a:solidFill>
            <a:ln w="190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2" name="Tekstvak 41"/>
            <p:cNvSpPr txBox="1"/>
            <p:nvPr/>
          </p:nvSpPr>
          <p:spPr>
            <a:xfrm>
              <a:off x="338438" y="4383492"/>
              <a:ext cx="165780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100" b="1" spc="500" dirty="0">
                  <a:latin typeface="Montserrat" panose="02000505000000020004" pitchFamily="2" charset="0"/>
                </a:rPr>
                <a:t>Mirjam van </a:t>
              </a:r>
              <a:r>
                <a:rPr lang="nl-NL" sz="1100" b="1" spc="500" dirty="0" err="1">
                  <a:latin typeface="Montserrat" panose="02000505000000020004" pitchFamily="2" charset="0"/>
                </a:rPr>
                <a:t>Gils</a:t>
              </a:r>
              <a:endParaRPr lang="nl-NL" sz="1100" b="1" spc="500" dirty="0">
                <a:latin typeface="Montserrat" panose="02000505000000020004" pitchFamily="2" charset="0"/>
              </a:endParaRPr>
            </a:p>
          </p:txBody>
        </p:sp>
      </p:grpSp>
      <p:pic>
        <p:nvPicPr>
          <p:cNvPr id="44" name="Afbeelding 43" descr="Hanneke Poppe logo RGB lr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457" t="11211" r="1670" b="12556"/>
          <a:stretch>
            <a:fillRect/>
          </a:stretch>
        </p:blipFill>
        <p:spPr bwMode="auto">
          <a:xfrm>
            <a:off x="205032" y="3192957"/>
            <a:ext cx="1913860" cy="1109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Afbeelding 44" descr="Koken met Mirjam.nl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9326" y="6796945"/>
            <a:ext cx="1423167" cy="1433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7" name="Groep 46"/>
          <p:cNvGrpSpPr/>
          <p:nvPr/>
        </p:nvGrpSpPr>
        <p:grpSpPr>
          <a:xfrm>
            <a:off x="2558748" y="8992330"/>
            <a:ext cx="4069026" cy="587471"/>
            <a:chOff x="2445178" y="399157"/>
            <a:chExt cx="4069026" cy="332771"/>
          </a:xfrm>
          <a:solidFill>
            <a:srgbClr val="92D050"/>
          </a:solidFill>
        </p:grpSpPr>
        <p:sp>
          <p:nvSpPr>
            <p:cNvPr id="48" name="Rechthoek 47"/>
            <p:cNvSpPr/>
            <p:nvPr/>
          </p:nvSpPr>
          <p:spPr>
            <a:xfrm>
              <a:off x="2445178" y="399157"/>
              <a:ext cx="4069026" cy="332771"/>
            </a:xfrm>
            <a:prstGeom prst="rect">
              <a:avLst/>
            </a:prstGeom>
            <a:grpFill/>
            <a:ln w="190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3B393A"/>
                </a:solidFill>
              </a:endParaRPr>
            </a:p>
          </p:txBody>
        </p:sp>
        <p:sp>
          <p:nvSpPr>
            <p:cNvPr id="49" name="Tekstvak 48"/>
            <p:cNvSpPr txBox="1"/>
            <p:nvPr/>
          </p:nvSpPr>
          <p:spPr>
            <a:xfrm>
              <a:off x="2698822" y="435824"/>
              <a:ext cx="3696869" cy="26150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nl-NL" sz="1200" b="1" spc="500" dirty="0">
                  <a:latin typeface="Montserrat" panose="02000505000000020004" pitchFamily="2" charset="0"/>
                </a:rPr>
                <a:t>Ieder moment van de dag iets lekkers en gezonds! </a:t>
              </a:r>
            </a:p>
          </p:txBody>
        </p:sp>
      </p:grpSp>
      <p:grpSp>
        <p:nvGrpSpPr>
          <p:cNvPr id="50" name="Groep 49"/>
          <p:cNvGrpSpPr/>
          <p:nvPr/>
        </p:nvGrpSpPr>
        <p:grpSpPr>
          <a:xfrm>
            <a:off x="2556589" y="3207579"/>
            <a:ext cx="4069026" cy="389636"/>
            <a:chOff x="2530903" y="393305"/>
            <a:chExt cx="4069026" cy="338623"/>
          </a:xfrm>
          <a:solidFill>
            <a:srgbClr val="92D050"/>
          </a:solidFill>
        </p:grpSpPr>
        <p:sp>
          <p:nvSpPr>
            <p:cNvPr id="51" name="Rechthoek 50"/>
            <p:cNvSpPr/>
            <p:nvPr/>
          </p:nvSpPr>
          <p:spPr>
            <a:xfrm>
              <a:off x="2530903" y="399157"/>
              <a:ext cx="4069026" cy="332771"/>
            </a:xfrm>
            <a:prstGeom prst="rect">
              <a:avLst/>
            </a:prstGeom>
            <a:grpFill/>
            <a:ln w="190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3B393A"/>
                </a:solidFill>
              </a:endParaRPr>
            </a:p>
          </p:txBody>
        </p:sp>
        <p:sp>
          <p:nvSpPr>
            <p:cNvPr id="52" name="Tekstvak 51"/>
            <p:cNvSpPr txBox="1"/>
            <p:nvPr/>
          </p:nvSpPr>
          <p:spPr>
            <a:xfrm>
              <a:off x="2712469" y="393305"/>
              <a:ext cx="3696869" cy="29422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spc="500" dirty="0">
                  <a:latin typeface="Montserrat" panose="02000505000000020004" pitchFamily="2" charset="0"/>
                </a:rPr>
                <a:t> Inhoud cursus</a:t>
              </a:r>
              <a:endParaRPr lang="nl-NL" sz="1600" b="1" dirty="0">
                <a:latin typeface="Montserrat" panose="02000505000000020004" pitchFamily="2" charset="0"/>
              </a:endParaRPr>
            </a:p>
          </p:txBody>
        </p:sp>
      </p:grpSp>
      <p:sp>
        <p:nvSpPr>
          <p:cNvPr id="57" name="Tekstvak 56"/>
          <p:cNvSpPr txBox="1"/>
          <p:nvPr/>
        </p:nvSpPr>
        <p:spPr>
          <a:xfrm>
            <a:off x="2518424" y="3672840"/>
            <a:ext cx="40325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/>
              <a:t>De cursus bestaat uit zes avonden van 2,5 uur (19.00-21.30 uur). Uniek aan deze cursus: u weet niet alleen wat voor u gezond is en waarom. U heeft ook allerlei lekkere recepten al geoefend. Zo kunt u zelf gemakkelijk aan de slag naar een gezonder voedingspatroon.   </a:t>
            </a:r>
          </a:p>
          <a:p>
            <a:endParaRPr lang="nl-NL" sz="1000" dirty="0"/>
          </a:p>
          <a:p>
            <a:r>
              <a:rPr lang="nl-NL" sz="1000" dirty="0"/>
              <a:t>25 september 19	Les 1: ontbijt</a:t>
            </a:r>
          </a:p>
          <a:p>
            <a:r>
              <a:rPr lang="nl-NL" sz="1000" dirty="0"/>
              <a:t>9 oktober	Les 2: ontbijt/tussendoortjes</a:t>
            </a:r>
          </a:p>
          <a:p>
            <a:r>
              <a:rPr lang="nl-NL" sz="1000" dirty="0"/>
              <a:t>23 oktober	Les 3: tussendoortjes</a:t>
            </a:r>
          </a:p>
          <a:p>
            <a:r>
              <a:rPr lang="en-US" sz="1000" dirty="0"/>
              <a:t>30 </a:t>
            </a:r>
            <a:r>
              <a:rPr lang="en-US" sz="1000" dirty="0" err="1"/>
              <a:t>oktober</a:t>
            </a:r>
            <a:r>
              <a:rPr lang="en-US" sz="1000" dirty="0"/>
              <a:t>	Les 4: lunch</a:t>
            </a:r>
            <a:endParaRPr lang="nl-NL" sz="1000" dirty="0"/>
          </a:p>
          <a:p>
            <a:r>
              <a:rPr lang="en-US" sz="1000" dirty="0"/>
              <a:t>13 </a:t>
            </a:r>
            <a:r>
              <a:rPr lang="en-US" sz="1000" dirty="0" err="1"/>
              <a:t>november</a:t>
            </a:r>
            <a:r>
              <a:rPr lang="en-US" sz="1000" dirty="0"/>
              <a:t>	Les 5: diner</a:t>
            </a:r>
            <a:endParaRPr lang="nl-NL" sz="1000" dirty="0"/>
          </a:p>
          <a:p>
            <a:r>
              <a:rPr lang="en-US" sz="1000" dirty="0"/>
              <a:t>27 </a:t>
            </a:r>
            <a:r>
              <a:rPr lang="en-US" sz="1000"/>
              <a:t>november</a:t>
            </a:r>
            <a:r>
              <a:rPr lang="en-US" sz="1000" dirty="0"/>
              <a:t>	Les 6: diner/</a:t>
            </a:r>
            <a:r>
              <a:rPr lang="en-US" sz="1000" dirty="0" err="1"/>
              <a:t>feest</a:t>
            </a:r>
            <a:endParaRPr lang="nl-NL" sz="1000" dirty="0"/>
          </a:p>
          <a:p>
            <a:endParaRPr lang="nl-NL" sz="1000" dirty="0"/>
          </a:p>
          <a:p>
            <a:r>
              <a:rPr lang="nl-NL" sz="1000" dirty="0"/>
              <a:t>Prijs cursus, inclusief uitgebreid naslagwerk: € 363,- </a:t>
            </a:r>
          </a:p>
          <a:p>
            <a:r>
              <a:rPr lang="nl-NL" sz="1000" dirty="0"/>
              <a:t>Plaats: </a:t>
            </a:r>
            <a:r>
              <a:rPr lang="nl-NL" sz="1000" dirty="0" err="1"/>
              <a:t>Boven-Leeuwen</a:t>
            </a:r>
            <a:endParaRPr lang="nl-NL" sz="1000" dirty="0"/>
          </a:p>
        </p:txBody>
      </p:sp>
      <p:sp>
        <p:nvSpPr>
          <p:cNvPr id="58" name="Tekstvak 57"/>
          <p:cNvSpPr txBox="1"/>
          <p:nvPr/>
        </p:nvSpPr>
        <p:spPr>
          <a:xfrm>
            <a:off x="2510443" y="966159"/>
            <a:ext cx="41318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>
                <a:solidFill>
                  <a:srgbClr val="92D050"/>
                </a:solidFill>
              </a:rPr>
              <a:t>Stap voor stap naar een gezonder voedingspatroon</a:t>
            </a:r>
          </a:p>
        </p:txBody>
      </p:sp>
      <p:grpSp>
        <p:nvGrpSpPr>
          <p:cNvPr id="59" name="Groep 58"/>
          <p:cNvGrpSpPr/>
          <p:nvPr/>
        </p:nvGrpSpPr>
        <p:grpSpPr>
          <a:xfrm>
            <a:off x="269146" y="8392941"/>
            <a:ext cx="1901945" cy="430887"/>
            <a:chOff x="218794" y="4383492"/>
            <a:chExt cx="1901945" cy="430887"/>
          </a:xfrm>
        </p:grpSpPr>
        <p:sp>
          <p:nvSpPr>
            <p:cNvPr id="60" name="Rechthoek 59"/>
            <p:cNvSpPr/>
            <p:nvPr/>
          </p:nvSpPr>
          <p:spPr>
            <a:xfrm>
              <a:off x="218794" y="4424294"/>
              <a:ext cx="1901945" cy="387733"/>
            </a:xfrm>
            <a:prstGeom prst="rect">
              <a:avLst/>
            </a:prstGeom>
            <a:solidFill>
              <a:srgbClr val="92D050"/>
            </a:solidFill>
            <a:ln w="190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2" name="Tekstvak 61"/>
            <p:cNvSpPr txBox="1"/>
            <p:nvPr/>
          </p:nvSpPr>
          <p:spPr>
            <a:xfrm>
              <a:off x="338438" y="4383492"/>
              <a:ext cx="165780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100" b="1" spc="500" dirty="0">
                  <a:latin typeface="Montserrat" panose="02000505000000020004" pitchFamily="2" charset="0"/>
                </a:rPr>
                <a:t>Meer informatie </a:t>
              </a:r>
            </a:p>
          </p:txBody>
        </p:sp>
      </p:grpSp>
      <p:sp>
        <p:nvSpPr>
          <p:cNvPr id="63" name="Tekstvak 62"/>
          <p:cNvSpPr txBox="1"/>
          <p:nvPr/>
        </p:nvSpPr>
        <p:spPr>
          <a:xfrm>
            <a:off x="270100" y="9021952"/>
            <a:ext cx="198437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nl-NL" sz="1000" dirty="0">
                <a:latin typeface="Calibri" pitchFamily="34" charset="0"/>
                <a:ea typeface="Tahoma" panose="020B0604030504040204" pitchFamily="34" charset="0"/>
                <a:cs typeface="Tahoma" panose="020B0604030504040204" pitchFamily="34" charset="0"/>
              </a:rPr>
              <a:t>Voor meer informatie of inschrijving kunt u mailen naar </a:t>
            </a:r>
            <a:r>
              <a:rPr lang="nl-NL" sz="1000" dirty="0">
                <a:latin typeface="Calibri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kokkin@</a:t>
            </a:r>
            <a:r>
              <a:rPr lang="nl-NL" sz="1000" dirty="0" err="1">
                <a:latin typeface="Calibri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kokenmetmirjam.nl</a:t>
            </a:r>
            <a:r>
              <a:rPr lang="nl-NL" sz="1000" dirty="0">
                <a:latin typeface="Calibri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grpSp>
        <p:nvGrpSpPr>
          <p:cNvPr id="64" name="Groep 63"/>
          <p:cNvGrpSpPr/>
          <p:nvPr/>
        </p:nvGrpSpPr>
        <p:grpSpPr>
          <a:xfrm>
            <a:off x="2561991" y="5992575"/>
            <a:ext cx="4069026" cy="607008"/>
            <a:chOff x="2530903" y="393305"/>
            <a:chExt cx="4069026" cy="527536"/>
          </a:xfrm>
          <a:solidFill>
            <a:srgbClr val="92D050"/>
          </a:solidFill>
        </p:grpSpPr>
        <p:sp>
          <p:nvSpPr>
            <p:cNvPr id="65" name="Rechthoek 64"/>
            <p:cNvSpPr/>
            <p:nvPr/>
          </p:nvSpPr>
          <p:spPr>
            <a:xfrm>
              <a:off x="2530903" y="399157"/>
              <a:ext cx="4069026" cy="521684"/>
            </a:xfrm>
            <a:prstGeom prst="rect">
              <a:avLst/>
            </a:prstGeom>
            <a:grpFill/>
            <a:ln w="1905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3B393A"/>
                </a:solidFill>
              </a:endParaRPr>
            </a:p>
          </p:txBody>
        </p:sp>
        <p:sp>
          <p:nvSpPr>
            <p:cNvPr id="66" name="Tekstvak 65"/>
            <p:cNvSpPr txBox="1"/>
            <p:nvPr/>
          </p:nvSpPr>
          <p:spPr>
            <a:xfrm>
              <a:off x="2712469" y="393305"/>
              <a:ext cx="3696869" cy="50821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1600" b="1" spc="500" dirty="0">
                  <a:solidFill>
                    <a:schemeClr val="bg1"/>
                  </a:solidFill>
                  <a:latin typeface="Montserrat" panose="02000505000000020004" pitchFamily="2" charset="0"/>
                </a:rPr>
                <a:t> </a:t>
              </a:r>
              <a:r>
                <a:rPr lang="nl-NL" sz="1600" b="1" spc="500" dirty="0">
                  <a:latin typeface="Montserrat" panose="02000505000000020004" pitchFamily="2" charset="0"/>
                </a:rPr>
                <a:t>‘Laat voeding uw medicijn zijn’</a:t>
              </a:r>
              <a:endParaRPr lang="nl-NL" sz="1600" b="1" dirty="0">
                <a:latin typeface="Montserrat" panose="02000505000000020004" pitchFamily="2" charset="0"/>
              </a:endParaRPr>
            </a:p>
          </p:txBody>
        </p:sp>
      </p:grpSp>
      <p:sp>
        <p:nvSpPr>
          <p:cNvPr id="67" name="Tekstvak 66"/>
          <p:cNvSpPr txBox="1"/>
          <p:nvPr/>
        </p:nvSpPr>
        <p:spPr>
          <a:xfrm>
            <a:off x="2579840" y="6773818"/>
            <a:ext cx="4005915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/>
              <a:t>“Laat voeding uw medicijn zijn” (uitspraak </a:t>
            </a:r>
            <a:r>
              <a:rPr lang="nl-NL" sz="1000" dirty="0" err="1"/>
              <a:t>Hippocrates</a:t>
            </a:r>
            <a:r>
              <a:rPr lang="nl-NL" sz="1000" dirty="0"/>
              <a:t>). Ons lichaam is een machine die draait op de juiste voedingsmiddelen. Denk aan vitaminen, mineralen, </a:t>
            </a:r>
            <a:r>
              <a:rPr lang="nl-NL" sz="1000" dirty="0" err="1"/>
              <a:t>fytonutriënten</a:t>
            </a:r>
            <a:r>
              <a:rPr lang="nl-NL" sz="1000" dirty="0"/>
              <a:t>, vetzuren, eiwitten en koolhydraten. In ons voedingspatroon ontbreekt het nog wel eens aan de juiste voedingsstoffen. Daardoor kunnen klachten en ziekten ontstaan. </a:t>
            </a:r>
            <a:br>
              <a:rPr lang="nl-NL" sz="1000" dirty="0"/>
            </a:br>
            <a:endParaRPr lang="nl-NL" sz="1000" dirty="0"/>
          </a:p>
          <a:p>
            <a:r>
              <a:rPr lang="nl-NL" sz="1000" dirty="0"/>
              <a:t>Een ‘gebruiksaanwijzing’ voor ons lichaam hebben we echter niet meegekregen. Deze cursus brengt daar verandering in!</a:t>
            </a:r>
          </a:p>
          <a:p>
            <a:endParaRPr lang="nl-NL" sz="1000" dirty="0"/>
          </a:p>
          <a:p>
            <a:r>
              <a:rPr lang="nl-NL" sz="1000" dirty="0"/>
              <a:t>Pak nu uw gezondheid aan en leer uw lichaam te voeden met echte voeding. Voeding die uw gezondheid ondersteunt en bevordert. </a:t>
            </a:r>
          </a:p>
        </p:txBody>
      </p:sp>
    </p:spTree>
    <p:extLst>
      <p:ext uri="{BB962C8B-B14F-4D97-AF65-F5344CB8AC3E}">
        <p14:creationId xmlns:p14="http://schemas.microsoft.com/office/powerpoint/2010/main" val="215233599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4738</TotalTime>
  <Words>360</Words>
  <Application>Microsoft Office PowerPoint</Application>
  <PresentationFormat>A4 (210 x 297 mm)</PresentationFormat>
  <Paragraphs>32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Montserrat</vt:lpstr>
      <vt:lpstr>Tahoma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Ronny Havermans</dc:creator>
  <cp:lastModifiedBy>Hanneke Poppe</cp:lastModifiedBy>
  <cp:revision>164</cp:revision>
  <cp:lastPrinted>2016-03-21T19:32:29Z</cp:lastPrinted>
  <dcterms:created xsi:type="dcterms:W3CDTF">2014-10-17T12:12:04Z</dcterms:created>
  <dcterms:modified xsi:type="dcterms:W3CDTF">2019-01-23T16:51:57Z</dcterms:modified>
</cp:coreProperties>
</file>